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9" r:id="rId4"/>
    <p:sldId id="268" r:id="rId5"/>
    <p:sldId id="257" r:id="rId6"/>
    <p:sldId id="273" r:id="rId7"/>
    <p:sldId id="266" r:id="rId8"/>
    <p:sldId id="286" r:id="rId9"/>
    <p:sldId id="264" r:id="rId10"/>
    <p:sldId id="272" r:id="rId11"/>
    <p:sldId id="274" r:id="rId12"/>
    <p:sldId id="265" r:id="rId13"/>
    <p:sldId id="285" r:id="rId14"/>
    <p:sldId id="278" r:id="rId15"/>
    <p:sldId id="281" r:id="rId16"/>
    <p:sldId id="25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84762"/>
  </p:normalViewPr>
  <p:slideViewPr>
    <p:cSldViewPr snapToGrid="0" snapToObjects="1">
      <p:cViewPr varScale="1">
        <p:scale>
          <a:sx n="103" d="100"/>
          <a:sy n="103" d="100"/>
        </p:scale>
        <p:origin x="1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05A9D-8041-C74B-9762-472814216C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5B5A90-503E-9143-9327-24DC086E85BA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About Hepatitis C</a:t>
          </a:r>
          <a:endParaRPr lang="en-AU" dirty="0"/>
        </a:p>
      </dgm:t>
    </dgm:pt>
    <dgm:pt modelId="{77A7478C-E47C-2F42-959A-C45B5F34CC47}" type="parTrans" cxnId="{F560B9B3-E601-1745-A8AF-E6E83BE6188D}">
      <dgm:prSet/>
      <dgm:spPr/>
      <dgm:t>
        <a:bodyPr/>
        <a:lstStyle/>
        <a:p>
          <a:endParaRPr lang="en-GB"/>
        </a:p>
      </dgm:t>
    </dgm:pt>
    <dgm:pt modelId="{B36D35AA-A2F9-1B43-AED5-D044878696CD}" type="sibTrans" cxnId="{F560B9B3-E601-1745-A8AF-E6E83BE6188D}">
      <dgm:prSet/>
      <dgm:spPr/>
      <dgm:t>
        <a:bodyPr/>
        <a:lstStyle/>
        <a:p>
          <a:endParaRPr lang="en-GB"/>
        </a:p>
      </dgm:t>
    </dgm:pt>
    <dgm:pt modelId="{94773900-537C-7244-983D-F59443A90BB3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Problems / Questions</a:t>
          </a:r>
          <a:endParaRPr lang="en-AU" dirty="0"/>
        </a:p>
      </dgm:t>
    </dgm:pt>
    <dgm:pt modelId="{D4673672-E4D0-4D49-947C-5ADC00F579A6}" type="parTrans" cxnId="{BFE97E89-9FCB-0A42-A463-A26C588B2B90}">
      <dgm:prSet/>
      <dgm:spPr/>
      <dgm:t>
        <a:bodyPr/>
        <a:lstStyle/>
        <a:p>
          <a:endParaRPr lang="en-GB"/>
        </a:p>
      </dgm:t>
    </dgm:pt>
    <dgm:pt modelId="{B25EBD1E-57A2-8540-B48D-A3DB63A3AF7C}" type="sibTrans" cxnId="{BFE97E89-9FCB-0A42-A463-A26C588B2B90}">
      <dgm:prSet/>
      <dgm:spPr/>
      <dgm:t>
        <a:bodyPr/>
        <a:lstStyle/>
        <a:p>
          <a:endParaRPr lang="en-GB"/>
        </a:p>
      </dgm:t>
    </dgm:pt>
    <dgm:pt modelId="{CD3EE521-A2A6-C243-98DC-E52F48C49551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Project Pipeline</a:t>
          </a:r>
          <a:endParaRPr lang="en-AU"/>
        </a:p>
      </dgm:t>
    </dgm:pt>
    <dgm:pt modelId="{7BAA4AA9-EDBE-354A-8964-2ABD6327164D}" type="parTrans" cxnId="{8F7B95B3-B5B9-624E-A92A-10332616DC11}">
      <dgm:prSet/>
      <dgm:spPr/>
      <dgm:t>
        <a:bodyPr/>
        <a:lstStyle/>
        <a:p>
          <a:endParaRPr lang="en-GB"/>
        </a:p>
      </dgm:t>
    </dgm:pt>
    <dgm:pt modelId="{89809735-03D6-1B46-9C31-2B2F154E35B4}" type="sibTrans" cxnId="{8F7B95B3-B5B9-624E-A92A-10332616DC11}">
      <dgm:prSet/>
      <dgm:spPr/>
      <dgm:t>
        <a:bodyPr/>
        <a:lstStyle/>
        <a:p>
          <a:endParaRPr lang="en-GB"/>
        </a:p>
      </dgm:t>
    </dgm:pt>
    <dgm:pt modelId="{582B8F92-0A4F-2140-ADFA-4789701E1FF9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Data Set</a:t>
          </a:r>
          <a:endParaRPr lang="en-AU"/>
        </a:p>
      </dgm:t>
    </dgm:pt>
    <dgm:pt modelId="{06D378C6-1E2C-2E44-8498-CF3F0FACC9C4}" type="parTrans" cxnId="{B0529A6B-AEA2-294C-B39A-86073FB18B7C}">
      <dgm:prSet/>
      <dgm:spPr/>
      <dgm:t>
        <a:bodyPr/>
        <a:lstStyle/>
        <a:p>
          <a:endParaRPr lang="en-GB"/>
        </a:p>
      </dgm:t>
    </dgm:pt>
    <dgm:pt modelId="{1E350D2C-E6F4-1D47-8A2E-3535648AB909}" type="sibTrans" cxnId="{B0529A6B-AEA2-294C-B39A-86073FB18B7C}">
      <dgm:prSet/>
      <dgm:spPr/>
      <dgm:t>
        <a:bodyPr/>
        <a:lstStyle/>
        <a:p>
          <a:endParaRPr lang="en-GB"/>
        </a:p>
      </dgm:t>
    </dgm:pt>
    <dgm:pt modelId="{F00C2919-422E-7645-90DF-2CE8E714759F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Modelling</a:t>
          </a:r>
          <a:endParaRPr lang="en-AU" dirty="0"/>
        </a:p>
      </dgm:t>
    </dgm:pt>
    <dgm:pt modelId="{C480EA43-3D3A-8C42-9DA3-E61F422B6A62}" type="parTrans" cxnId="{03934A0C-A04F-D94F-8DFB-D7C4F04592F2}">
      <dgm:prSet/>
      <dgm:spPr/>
      <dgm:t>
        <a:bodyPr/>
        <a:lstStyle/>
        <a:p>
          <a:endParaRPr lang="en-GB"/>
        </a:p>
      </dgm:t>
    </dgm:pt>
    <dgm:pt modelId="{D6D16916-9B47-6C40-8DE5-901BC0D9614B}" type="sibTrans" cxnId="{03934A0C-A04F-D94F-8DFB-D7C4F04592F2}">
      <dgm:prSet/>
      <dgm:spPr/>
      <dgm:t>
        <a:bodyPr/>
        <a:lstStyle/>
        <a:p>
          <a:endParaRPr lang="en-GB"/>
        </a:p>
      </dgm:t>
    </dgm:pt>
    <dgm:pt modelId="{032B50FE-1D53-8948-A8D5-2C12D590F915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Outcome and Summary</a:t>
          </a:r>
          <a:endParaRPr lang="en-AU" dirty="0"/>
        </a:p>
      </dgm:t>
    </dgm:pt>
    <dgm:pt modelId="{FD14C297-9243-9149-8164-1125EEF63651}" type="parTrans" cxnId="{643E77F4-D7F8-7049-B833-5C5E993F2054}">
      <dgm:prSet/>
      <dgm:spPr/>
      <dgm:t>
        <a:bodyPr/>
        <a:lstStyle/>
        <a:p>
          <a:endParaRPr lang="en-GB"/>
        </a:p>
      </dgm:t>
    </dgm:pt>
    <dgm:pt modelId="{C878A5EA-7B5E-3048-96D0-2218D190AF92}" type="sibTrans" cxnId="{643E77F4-D7F8-7049-B833-5C5E993F2054}">
      <dgm:prSet/>
      <dgm:spPr/>
      <dgm:t>
        <a:bodyPr/>
        <a:lstStyle/>
        <a:p>
          <a:endParaRPr lang="en-GB"/>
        </a:p>
      </dgm:t>
    </dgm:pt>
    <dgm:pt modelId="{623BEB0B-AE5F-6348-B852-FFBCCF28667F}" type="pres">
      <dgm:prSet presAssocID="{74505A9D-8041-C74B-9762-472814216C18}" presName="linearFlow" presStyleCnt="0">
        <dgm:presLayoutVars>
          <dgm:dir/>
          <dgm:resizeHandles val="exact"/>
        </dgm:presLayoutVars>
      </dgm:prSet>
      <dgm:spPr/>
    </dgm:pt>
    <dgm:pt modelId="{C72D315C-5A31-BB4C-8FF0-16260F860899}" type="pres">
      <dgm:prSet presAssocID="{D45B5A90-503E-9143-9327-24DC086E85BA}" presName="composite" presStyleCnt="0"/>
      <dgm:spPr/>
    </dgm:pt>
    <dgm:pt modelId="{28665F0E-E982-5641-A21E-C3DB03ABA2B8}" type="pres">
      <dgm:prSet presAssocID="{D45B5A90-503E-9143-9327-24DC086E85BA}" presName="imgShp" presStyleLbl="f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18024B7-80E4-724D-95B0-B543BF507E0E}" type="pres">
      <dgm:prSet presAssocID="{D45B5A90-503E-9143-9327-24DC086E85BA}" presName="txShp" presStyleLbl="node1" presStyleIdx="0" presStyleCnt="6">
        <dgm:presLayoutVars>
          <dgm:bulletEnabled val="1"/>
        </dgm:presLayoutVars>
      </dgm:prSet>
      <dgm:spPr/>
    </dgm:pt>
    <dgm:pt modelId="{30383D7A-F044-9E49-BCAF-BE91633060DB}" type="pres">
      <dgm:prSet presAssocID="{B36D35AA-A2F9-1B43-AED5-D044878696CD}" presName="spacing" presStyleCnt="0"/>
      <dgm:spPr/>
    </dgm:pt>
    <dgm:pt modelId="{1E262FBA-5C7D-E949-86A0-F0FBFE0A0400}" type="pres">
      <dgm:prSet presAssocID="{94773900-537C-7244-983D-F59443A90BB3}" presName="composite" presStyleCnt="0"/>
      <dgm:spPr/>
    </dgm:pt>
    <dgm:pt modelId="{25C000B2-937A-D94E-8497-D529FB078958}" type="pres">
      <dgm:prSet presAssocID="{94773900-537C-7244-983D-F59443A90BB3}" presName="imgShp" presStyleLbl="fg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1823C9-E12E-9242-A06D-5430938D1E92}" type="pres">
      <dgm:prSet presAssocID="{94773900-537C-7244-983D-F59443A90BB3}" presName="txShp" presStyleLbl="node1" presStyleIdx="1" presStyleCnt="6">
        <dgm:presLayoutVars>
          <dgm:bulletEnabled val="1"/>
        </dgm:presLayoutVars>
      </dgm:prSet>
      <dgm:spPr/>
    </dgm:pt>
    <dgm:pt modelId="{1884CD05-0D6D-3A4C-B57F-9061840A38A1}" type="pres">
      <dgm:prSet presAssocID="{B25EBD1E-57A2-8540-B48D-A3DB63A3AF7C}" presName="spacing" presStyleCnt="0"/>
      <dgm:spPr/>
    </dgm:pt>
    <dgm:pt modelId="{B9BA32B2-F9F6-3E42-A8C2-5DA990D447EB}" type="pres">
      <dgm:prSet presAssocID="{CD3EE521-A2A6-C243-98DC-E52F48C49551}" presName="composite" presStyleCnt="0"/>
      <dgm:spPr/>
    </dgm:pt>
    <dgm:pt modelId="{07FB308E-A366-AF41-9ECF-46AD3FD551E0}" type="pres">
      <dgm:prSet presAssocID="{CD3EE521-A2A6-C243-98DC-E52F48C49551}" presName="imgShp" presStyleLbl="fg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FFE903-6B94-1947-9369-A177B91F7C5E}" type="pres">
      <dgm:prSet presAssocID="{CD3EE521-A2A6-C243-98DC-E52F48C49551}" presName="txShp" presStyleLbl="node1" presStyleIdx="2" presStyleCnt="6">
        <dgm:presLayoutVars>
          <dgm:bulletEnabled val="1"/>
        </dgm:presLayoutVars>
      </dgm:prSet>
      <dgm:spPr/>
    </dgm:pt>
    <dgm:pt modelId="{8ABFD569-8D31-0F4C-AE4F-3D4F62AA79F5}" type="pres">
      <dgm:prSet presAssocID="{89809735-03D6-1B46-9C31-2B2F154E35B4}" presName="spacing" presStyleCnt="0"/>
      <dgm:spPr/>
    </dgm:pt>
    <dgm:pt modelId="{403BA331-0E53-EC4E-9E6D-19E8E7E1A3BB}" type="pres">
      <dgm:prSet presAssocID="{582B8F92-0A4F-2140-ADFA-4789701E1FF9}" presName="composite" presStyleCnt="0"/>
      <dgm:spPr/>
    </dgm:pt>
    <dgm:pt modelId="{79335B54-F8E2-0F46-A6E0-7CF45641D164}" type="pres">
      <dgm:prSet presAssocID="{582B8F92-0A4F-2140-ADFA-4789701E1FF9}" presName="imgShp" presStyleLbl="fg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46821C-F9FD-4B4D-A406-7CCCDC051A31}" type="pres">
      <dgm:prSet presAssocID="{582B8F92-0A4F-2140-ADFA-4789701E1FF9}" presName="txShp" presStyleLbl="node1" presStyleIdx="3" presStyleCnt="6">
        <dgm:presLayoutVars>
          <dgm:bulletEnabled val="1"/>
        </dgm:presLayoutVars>
      </dgm:prSet>
      <dgm:spPr/>
    </dgm:pt>
    <dgm:pt modelId="{338CC017-83A7-6540-86CD-7E5C927448CC}" type="pres">
      <dgm:prSet presAssocID="{1E350D2C-E6F4-1D47-8A2E-3535648AB909}" presName="spacing" presStyleCnt="0"/>
      <dgm:spPr/>
    </dgm:pt>
    <dgm:pt modelId="{49C168AB-9F41-2F49-8BE8-CD548B31D6E6}" type="pres">
      <dgm:prSet presAssocID="{F00C2919-422E-7645-90DF-2CE8E714759F}" presName="composite" presStyleCnt="0"/>
      <dgm:spPr/>
    </dgm:pt>
    <dgm:pt modelId="{3CFE6CDB-109A-9A48-9361-C644583BFC1C}" type="pres">
      <dgm:prSet presAssocID="{F00C2919-422E-7645-90DF-2CE8E714759F}" presName="imgShp" presStyleLbl="fg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B81458-466D-7D4C-9236-7FD1CFA6776E}" type="pres">
      <dgm:prSet presAssocID="{F00C2919-422E-7645-90DF-2CE8E714759F}" presName="txShp" presStyleLbl="node1" presStyleIdx="4" presStyleCnt="6">
        <dgm:presLayoutVars>
          <dgm:bulletEnabled val="1"/>
        </dgm:presLayoutVars>
      </dgm:prSet>
      <dgm:spPr/>
    </dgm:pt>
    <dgm:pt modelId="{B09567C3-794C-F040-AC34-F445FA7B21BB}" type="pres">
      <dgm:prSet presAssocID="{D6D16916-9B47-6C40-8DE5-901BC0D9614B}" presName="spacing" presStyleCnt="0"/>
      <dgm:spPr/>
    </dgm:pt>
    <dgm:pt modelId="{E0F66BFA-FD5E-8141-9D2B-B69E0CC3BA1D}" type="pres">
      <dgm:prSet presAssocID="{032B50FE-1D53-8948-A8D5-2C12D590F915}" presName="composite" presStyleCnt="0"/>
      <dgm:spPr/>
    </dgm:pt>
    <dgm:pt modelId="{DA3BF974-5241-6844-B174-B6A438720D3C}" type="pres">
      <dgm:prSet presAssocID="{032B50FE-1D53-8948-A8D5-2C12D590F915}" presName="imgShp" presStyleLbl="fg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26161F3-3EF9-1A48-A78A-EE0CB0BBA8CB}" type="pres">
      <dgm:prSet presAssocID="{032B50FE-1D53-8948-A8D5-2C12D590F915}" presName="txShp" presStyleLbl="node1" presStyleIdx="5" presStyleCnt="6">
        <dgm:presLayoutVars>
          <dgm:bulletEnabled val="1"/>
        </dgm:presLayoutVars>
      </dgm:prSet>
      <dgm:spPr/>
    </dgm:pt>
  </dgm:ptLst>
  <dgm:cxnLst>
    <dgm:cxn modelId="{03934A0C-A04F-D94F-8DFB-D7C4F04592F2}" srcId="{74505A9D-8041-C74B-9762-472814216C18}" destId="{F00C2919-422E-7645-90DF-2CE8E714759F}" srcOrd="4" destOrd="0" parTransId="{C480EA43-3D3A-8C42-9DA3-E61F422B6A62}" sibTransId="{D6D16916-9B47-6C40-8DE5-901BC0D9614B}"/>
    <dgm:cxn modelId="{F12C7E15-2E74-CB49-987D-7E08BA78E27B}" type="presOf" srcId="{032B50FE-1D53-8948-A8D5-2C12D590F915}" destId="{426161F3-3EF9-1A48-A78A-EE0CB0BBA8CB}" srcOrd="0" destOrd="0" presId="urn:microsoft.com/office/officeart/2005/8/layout/vList3"/>
    <dgm:cxn modelId="{825EA01A-5EFF-C947-BD1D-7CAEAA0BBAEE}" type="presOf" srcId="{F00C2919-422E-7645-90DF-2CE8E714759F}" destId="{00B81458-466D-7D4C-9236-7FD1CFA6776E}" srcOrd="0" destOrd="0" presId="urn:microsoft.com/office/officeart/2005/8/layout/vList3"/>
    <dgm:cxn modelId="{D9907125-B05F-194A-890F-55E35837220F}" type="presOf" srcId="{582B8F92-0A4F-2140-ADFA-4789701E1FF9}" destId="{1446821C-F9FD-4B4D-A406-7CCCDC051A31}" srcOrd="0" destOrd="0" presId="urn:microsoft.com/office/officeart/2005/8/layout/vList3"/>
    <dgm:cxn modelId="{AE7D5E63-1469-614C-8A5E-BF766CB4A1CA}" type="presOf" srcId="{D45B5A90-503E-9143-9327-24DC086E85BA}" destId="{B18024B7-80E4-724D-95B0-B543BF507E0E}" srcOrd="0" destOrd="0" presId="urn:microsoft.com/office/officeart/2005/8/layout/vList3"/>
    <dgm:cxn modelId="{B0529A6B-AEA2-294C-B39A-86073FB18B7C}" srcId="{74505A9D-8041-C74B-9762-472814216C18}" destId="{582B8F92-0A4F-2140-ADFA-4789701E1FF9}" srcOrd="3" destOrd="0" parTransId="{06D378C6-1E2C-2E44-8498-CF3F0FACC9C4}" sibTransId="{1E350D2C-E6F4-1D47-8A2E-3535648AB909}"/>
    <dgm:cxn modelId="{AFD5567B-5D71-CC41-8DAA-227844A8C4A8}" type="presOf" srcId="{CD3EE521-A2A6-C243-98DC-E52F48C49551}" destId="{F6FFE903-6B94-1947-9369-A177B91F7C5E}" srcOrd="0" destOrd="0" presId="urn:microsoft.com/office/officeart/2005/8/layout/vList3"/>
    <dgm:cxn modelId="{BFE97E89-9FCB-0A42-A463-A26C588B2B90}" srcId="{74505A9D-8041-C74B-9762-472814216C18}" destId="{94773900-537C-7244-983D-F59443A90BB3}" srcOrd="1" destOrd="0" parTransId="{D4673672-E4D0-4D49-947C-5ADC00F579A6}" sibTransId="{B25EBD1E-57A2-8540-B48D-A3DB63A3AF7C}"/>
    <dgm:cxn modelId="{8F7B95B3-B5B9-624E-A92A-10332616DC11}" srcId="{74505A9D-8041-C74B-9762-472814216C18}" destId="{CD3EE521-A2A6-C243-98DC-E52F48C49551}" srcOrd="2" destOrd="0" parTransId="{7BAA4AA9-EDBE-354A-8964-2ABD6327164D}" sibTransId="{89809735-03D6-1B46-9C31-2B2F154E35B4}"/>
    <dgm:cxn modelId="{F560B9B3-E601-1745-A8AF-E6E83BE6188D}" srcId="{74505A9D-8041-C74B-9762-472814216C18}" destId="{D45B5A90-503E-9143-9327-24DC086E85BA}" srcOrd="0" destOrd="0" parTransId="{77A7478C-E47C-2F42-959A-C45B5F34CC47}" sibTransId="{B36D35AA-A2F9-1B43-AED5-D044878696CD}"/>
    <dgm:cxn modelId="{C2B71ED9-54B0-7346-94A4-13ED6CD35116}" type="presOf" srcId="{94773900-537C-7244-983D-F59443A90BB3}" destId="{7D1823C9-E12E-9242-A06D-5430938D1E92}" srcOrd="0" destOrd="0" presId="urn:microsoft.com/office/officeart/2005/8/layout/vList3"/>
    <dgm:cxn modelId="{422DA5DF-8DED-BE46-B797-B03A1E2CAF9C}" type="presOf" srcId="{74505A9D-8041-C74B-9762-472814216C18}" destId="{623BEB0B-AE5F-6348-B852-FFBCCF28667F}" srcOrd="0" destOrd="0" presId="urn:microsoft.com/office/officeart/2005/8/layout/vList3"/>
    <dgm:cxn modelId="{643E77F4-D7F8-7049-B833-5C5E993F2054}" srcId="{74505A9D-8041-C74B-9762-472814216C18}" destId="{032B50FE-1D53-8948-A8D5-2C12D590F915}" srcOrd="5" destOrd="0" parTransId="{FD14C297-9243-9149-8164-1125EEF63651}" sibTransId="{C878A5EA-7B5E-3048-96D0-2218D190AF92}"/>
    <dgm:cxn modelId="{43C74146-B4D8-6246-9E65-D7E313975E14}" type="presParOf" srcId="{623BEB0B-AE5F-6348-B852-FFBCCF28667F}" destId="{C72D315C-5A31-BB4C-8FF0-16260F860899}" srcOrd="0" destOrd="0" presId="urn:microsoft.com/office/officeart/2005/8/layout/vList3"/>
    <dgm:cxn modelId="{AE5B658D-6A4B-9A4A-990C-6ACF13AC549B}" type="presParOf" srcId="{C72D315C-5A31-BB4C-8FF0-16260F860899}" destId="{28665F0E-E982-5641-A21E-C3DB03ABA2B8}" srcOrd="0" destOrd="0" presId="urn:microsoft.com/office/officeart/2005/8/layout/vList3"/>
    <dgm:cxn modelId="{05223314-8BAD-8943-9EA6-199A30385118}" type="presParOf" srcId="{C72D315C-5A31-BB4C-8FF0-16260F860899}" destId="{B18024B7-80E4-724D-95B0-B543BF507E0E}" srcOrd="1" destOrd="0" presId="urn:microsoft.com/office/officeart/2005/8/layout/vList3"/>
    <dgm:cxn modelId="{F42ACC8A-05C7-B843-ADD0-3F77978960C6}" type="presParOf" srcId="{623BEB0B-AE5F-6348-B852-FFBCCF28667F}" destId="{30383D7A-F044-9E49-BCAF-BE91633060DB}" srcOrd="1" destOrd="0" presId="urn:microsoft.com/office/officeart/2005/8/layout/vList3"/>
    <dgm:cxn modelId="{AAAEF546-AC77-3542-8AE4-1382DFE987E7}" type="presParOf" srcId="{623BEB0B-AE5F-6348-B852-FFBCCF28667F}" destId="{1E262FBA-5C7D-E949-86A0-F0FBFE0A0400}" srcOrd="2" destOrd="0" presId="urn:microsoft.com/office/officeart/2005/8/layout/vList3"/>
    <dgm:cxn modelId="{1B42641A-2F66-7440-AB30-FF6162724442}" type="presParOf" srcId="{1E262FBA-5C7D-E949-86A0-F0FBFE0A0400}" destId="{25C000B2-937A-D94E-8497-D529FB078958}" srcOrd="0" destOrd="0" presId="urn:microsoft.com/office/officeart/2005/8/layout/vList3"/>
    <dgm:cxn modelId="{7C479390-BEC8-2346-AA9B-1747D78AE396}" type="presParOf" srcId="{1E262FBA-5C7D-E949-86A0-F0FBFE0A0400}" destId="{7D1823C9-E12E-9242-A06D-5430938D1E92}" srcOrd="1" destOrd="0" presId="urn:microsoft.com/office/officeart/2005/8/layout/vList3"/>
    <dgm:cxn modelId="{D090BDBA-C8A0-3148-BA9D-B755AD234596}" type="presParOf" srcId="{623BEB0B-AE5F-6348-B852-FFBCCF28667F}" destId="{1884CD05-0D6D-3A4C-B57F-9061840A38A1}" srcOrd="3" destOrd="0" presId="urn:microsoft.com/office/officeart/2005/8/layout/vList3"/>
    <dgm:cxn modelId="{20FA022B-C88B-0349-BCD8-56E886EE763A}" type="presParOf" srcId="{623BEB0B-AE5F-6348-B852-FFBCCF28667F}" destId="{B9BA32B2-F9F6-3E42-A8C2-5DA990D447EB}" srcOrd="4" destOrd="0" presId="urn:microsoft.com/office/officeart/2005/8/layout/vList3"/>
    <dgm:cxn modelId="{6F2A3662-34D3-EC42-90A4-320D7E92C842}" type="presParOf" srcId="{B9BA32B2-F9F6-3E42-A8C2-5DA990D447EB}" destId="{07FB308E-A366-AF41-9ECF-46AD3FD551E0}" srcOrd="0" destOrd="0" presId="urn:microsoft.com/office/officeart/2005/8/layout/vList3"/>
    <dgm:cxn modelId="{EB7CE3F9-1B30-7F40-8FC3-5013BC48AE3E}" type="presParOf" srcId="{B9BA32B2-F9F6-3E42-A8C2-5DA990D447EB}" destId="{F6FFE903-6B94-1947-9369-A177B91F7C5E}" srcOrd="1" destOrd="0" presId="urn:microsoft.com/office/officeart/2005/8/layout/vList3"/>
    <dgm:cxn modelId="{C3C6B9EB-16D5-F040-A46F-2891DFF6A8A6}" type="presParOf" srcId="{623BEB0B-AE5F-6348-B852-FFBCCF28667F}" destId="{8ABFD569-8D31-0F4C-AE4F-3D4F62AA79F5}" srcOrd="5" destOrd="0" presId="urn:microsoft.com/office/officeart/2005/8/layout/vList3"/>
    <dgm:cxn modelId="{30386C52-66A4-0B43-A37E-116B5FF23126}" type="presParOf" srcId="{623BEB0B-AE5F-6348-B852-FFBCCF28667F}" destId="{403BA331-0E53-EC4E-9E6D-19E8E7E1A3BB}" srcOrd="6" destOrd="0" presId="urn:microsoft.com/office/officeart/2005/8/layout/vList3"/>
    <dgm:cxn modelId="{EA17F249-7B65-8D44-A3E4-BF1C7E97D9D8}" type="presParOf" srcId="{403BA331-0E53-EC4E-9E6D-19E8E7E1A3BB}" destId="{79335B54-F8E2-0F46-A6E0-7CF45641D164}" srcOrd="0" destOrd="0" presId="urn:microsoft.com/office/officeart/2005/8/layout/vList3"/>
    <dgm:cxn modelId="{FCF2D7E3-FEE1-3742-AB00-E968B0F634FF}" type="presParOf" srcId="{403BA331-0E53-EC4E-9E6D-19E8E7E1A3BB}" destId="{1446821C-F9FD-4B4D-A406-7CCCDC051A31}" srcOrd="1" destOrd="0" presId="urn:microsoft.com/office/officeart/2005/8/layout/vList3"/>
    <dgm:cxn modelId="{0736A3EA-8CA8-C04A-8F0D-65D90C9574B3}" type="presParOf" srcId="{623BEB0B-AE5F-6348-B852-FFBCCF28667F}" destId="{338CC017-83A7-6540-86CD-7E5C927448CC}" srcOrd="7" destOrd="0" presId="urn:microsoft.com/office/officeart/2005/8/layout/vList3"/>
    <dgm:cxn modelId="{395A2293-0AE5-BA4C-A5AB-781AB7E5B65A}" type="presParOf" srcId="{623BEB0B-AE5F-6348-B852-FFBCCF28667F}" destId="{49C168AB-9F41-2F49-8BE8-CD548B31D6E6}" srcOrd="8" destOrd="0" presId="urn:microsoft.com/office/officeart/2005/8/layout/vList3"/>
    <dgm:cxn modelId="{5A2532EA-F059-6341-A393-45CBA502C93C}" type="presParOf" srcId="{49C168AB-9F41-2F49-8BE8-CD548B31D6E6}" destId="{3CFE6CDB-109A-9A48-9361-C644583BFC1C}" srcOrd="0" destOrd="0" presId="urn:microsoft.com/office/officeart/2005/8/layout/vList3"/>
    <dgm:cxn modelId="{9EDE2189-C5A3-2A49-8A41-4A222A8199A5}" type="presParOf" srcId="{49C168AB-9F41-2F49-8BE8-CD548B31D6E6}" destId="{00B81458-466D-7D4C-9236-7FD1CFA6776E}" srcOrd="1" destOrd="0" presId="urn:microsoft.com/office/officeart/2005/8/layout/vList3"/>
    <dgm:cxn modelId="{CC744E70-6D0C-884A-A8F5-0078EA3F2935}" type="presParOf" srcId="{623BEB0B-AE5F-6348-B852-FFBCCF28667F}" destId="{B09567C3-794C-F040-AC34-F445FA7B21BB}" srcOrd="9" destOrd="0" presId="urn:microsoft.com/office/officeart/2005/8/layout/vList3"/>
    <dgm:cxn modelId="{13B10B06-4023-6C44-82DB-5F42E6DB7884}" type="presParOf" srcId="{623BEB0B-AE5F-6348-B852-FFBCCF28667F}" destId="{E0F66BFA-FD5E-8141-9D2B-B69E0CC3BA1D}" srcOrd="10" destOrd="0" presId="urn:microsoft.com/office/officeart/2005/8/layout/vList3"/>
    <dgm:cxn modelId="{7C73EB49-DAD8-194A-8F5D-6407FE64060D}" type="presParOf" srcId="{E0F66BFA-FD5E-8141-9D2B-B69E0CC3BA1D}" destId="{DA3BF974-5241-6844-B174-B6A438720D3C}" srcOrd="0" destOrd="0" presId="urn:microsoft.com/office/officeart/2005/8/layout/vList3"/>
    <dgm:cxn modelId="{4E288C3B-F3E8-5141-B414-3B0C6771874F}" type="presParOf" srcId="{E0F66BFA-FD5E-8141-9D2B-B69E0CC3BA1D}" destId="{426161F3-3EF9-1A48-A78A-EE0CB0BBA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024B7-80E4-724D-95B0-B543BF507E0E}">
      <dsp:nvSpPr>
        <dsp:cNvPr id="0" name=""/>
        <dsp:cNvSpPr/>
      </dsp:nvSpPr>
      <dsp:spPr>
        <a:xfrm rot="10800000">
          <a:off x="1638485" y="731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About Hepatitis C</a:t>
          </a:r>
          <a:endParaRPr lang="en-AU" sz="2500" kern="1200" dirty="0"/>
        </a:p>
      </dsp:txBody>
      <dsp:txXfrm rot="10800000">
        <a:off x="1778425" y="731"/>
        <a:ext cx="5809509" cy="559759"/>
      </dsp:txXfrm>
    </dsp:sp>
    <dsp:sp modelId="{28665F0E-E982-5641-A21E-C3DB03ABA2B8}">
      <dsp:nvSpPr>
        <dsp:cNvPr id="0" name=""/>
        <dsp:cNvSpPr/>
      </dsp:nvSpPr>
      <dsp:spPr>
        <a:xfrm>
          <a:off x="1358605" y="731"/>
          <a:ext cx="559759" cy="55975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23C9-E12E-9242-A06D-5430938D1E92}">
      <dsp:nvSpPr>
        <dsp:cNvPr id="0" name=""/>
        <dsp:cNvSpPr/>
      </dsp:nvSpPr>
      <dsp:spPr>
        <a:xfrm rot="10800000">
          <a:off x="1638485" y="727582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Problems / Questions</a:t>
          </a:r>
          <a:endParaRPr lang="en-AU" sz="2500" kern="1200" dirty="0"/>
        </a:p>
      </dsp:txBody>
      <dsp:txXfrm rot="10800000">
        <a:off x="1778425" y="727582"/>
        <a:ext cx="5809509" cy="559759"/>
      </dsp:txXfrm>
    </dsp:sp>
    <dsp:sp modelId="{25C000B2-937A-D94E-8497-D529FB078958}">
      <dsp:nvSpPr>
        <dsp:cNvPr id="0" name=""/>
        <dsp:cNvSpPr/>
      </dsp:nvSpPr>
      <dsp:spPr>
        <a:xfrm>
          <a:off x="1358605" y="727582"/>
          <a:ext cx="559759" cy="559759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FE903-6B94-1947-9369-A177B91F7C5E}">
      <dsp:nvSpPr>
        <dsp:cNvPr id="0" name=""/>
        <dsp:cNvSpPr/>
      </dsp:nvSpPr>
      <dsp:spPr>
        <a:xfrm rot="10800000">
          <a:off x="1638485" y="1454434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Project Pipeline</a:t>
          </a:r>
          <a:endParaRPr lang="en-AU" sz="2500" kern="1200"/>
        </a:p>
      </dsp:txBody>
      <dsp:txXfrm rot="10800000">
        <a:off x="1778425" y="1454434"/>
        <a:ext cx="5809509" cy="559759"/>
      </dsp:txXfrm>
    </dsp:sp>
    <dsp:sp modelId="{07FB308E-A366-AF41-9ECF-46AD3FD551E0}">
      <dsp:nvSpPr>
        <dsp:cNvPr id="0" name=""/>
        <dsp:cNvSpPr/>
      </dsp:nvSpPr>
      <dsp:spPr>
        <a:xfrm>
          <a:off x="1358605" y="1454434"/>
          <a:ext cx="559759" cy="559759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821C-F9FD-4B4D-A406-7CCCDC051A31}">
      <dsp:nvSpPr>
        <dsp:cNvPr id="0" name=""/>
        <dsp:cNvSpPr/>
      </dsp:nvSpPr>
      <dsp:spPr>
        <a:xfrm rot="10800000">
          <a:off x="1638485" y="2181286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Data Set</a:t>
          </a:r>
          <a:endParaRPr lang="en-AU" sz="2500" kern="1200"/>
        </a:p>
      </dsp:txBody>
      <dsp:txXfrm rot="10800000">
        <a:off x="1778425" y="2181286"/>
        <a:ext cx="5809509" cy="559759"/>
      </dsp:txXfrm>
    </dsp:sp>
    <dsp:sp modelId="{79335B54-F8E2-0F46-A6E0-7CF45641D164}">
      <dsp:nvSpPr>
        <dsp:cNvPr id="0" name=""/>
        <dsp:cNvSpPr/>
      </dsp:nvSpPr>
      <dsp:spPr>
        <a:xfrm>
          <a:off x="1358605" y="2181286"/>
          <a:ext cx="559759" cy="559759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81458-466D-7D4C-9236-7FD1CFA6776E}">
      <dsp:nvSpPr>
        <dsp:cNvPr id="0" name=""/>
        <dsp:cNvSpPr/>
      </dsp:nvSpPr>
      <dsp:spPr>
        <a:xfrm rot="10800000">
          <a:off x="1638485" y="2908138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Modelling</a:t>
          </a:r>
          <a:endParaRPr lang="en-AU" sz="2500" kern="1200" dirty="0"/>
        </a:p>
      </dsp:txBody>
      <dsp:txXfrm rot="10800000">
        <a:off x="1778425" y="2908138"/>
        <a:ext cx="5809509" cy="559759"/>
      </dsp:txXfrm>
    </dsp:sp>
    <dsp:sp modelId="{3CFE6CDB-109A-9A48-9361-C644583BFC1C}">
      <dsp:nvSpPr>
        <dsp:cNvPr id="0" name=""/>
        <dsp:cNvSpPr/>
      </dsp:nvSpPr>
      <dsp:spPr>
        <a:xfrm>
          <a:off x="1358605" y="2908138"/>
          <a:ext cx="559759" cy="559759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161F3-3EF9-1A48-A78A-EE0CB0BBA8CB}">
      <dsp:nvSpPr>
        <dsp:cNvPr id="0" name=""/>
        <dsp:cNvSpPr/>
      </dsp:nvSpPr>
      <dsp:spPr>
        <a:xfrm rot="10800000">
          <a:off x="1638485" y="3634990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Outcome and Summary</a:t>
          </a:r>
          <a:endParaRPr lang="en-AU" sz="2500" kern="1200" dirty="0"/>
        </a:p>
      </dsp:txBody>
      <dsp:txXfrm rot="10800000">
        <a:off x="1778425" y="3634990"/>
        <a:ext cx="5809509" cy="559759"/>
      </dsp:txXfrm>
    </dsp:sp>
    <dsp:sp modelId="{DA3BF974-5241-6844-B174-B6A438720D3C}">
      <dsp:nvSpPr>
        <dsp:cNvPr id="0" name=""/>
        <dsp:cNvSpPr/>
      </dsp:nvSpPr>
      <dsp:spPr>
        <a:xfrm>
          <a:off x="1358605" y="3634990"/>
          <a:ext cx="559759" cy="559759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99C55-288C-354C-B4CF-4A5929EACB7F}" type="datetimeFigureOut">
              <a:rPr lang="en-AU" smtClean="0"/>
              <a:t>18/9/20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2EA-3AAE-3848-AA45-F6072970CF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48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Index-of-Conditions/liver-diseas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abtestsonline.org.au/learning/Glossary/jaundice" TargetMode="External"/><Relationship Id="rId4" Type="http://schemas.openxmlformats.org/officeDocument/2006/relationships/hyperlink" Target="https://www.labtestsonline.org.au/learning/Glossary/enzy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Glossary/enzyme" TargetMode="External"/><Relationship Id="rId7" Type="http://schemas.openxmlformats.org/officeDocument/2006/relationships/hyperlink" Target="https://www.labtestsonline.org.au/learning/Glossary/inf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abtestsonline.org.au/learning/Glossary/acute" TargetMode="External"/><Relationship Id="rId5" Type="http://schemas.openxmlformats.org/officeDocument/2006/relationships/hyperlink" Target="https://www.labtestsonline.org.au/learning/Glossary/virus" TargetMode="External"/><Relationship Id="rId4" Type="http://schemas.openxmlformats.org/officeDocument/2006/relationships/hyperlink" Target="https://www.labtestsonline.org.au/learning/Index-of-Conditions/he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5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ALB: Low albumin levels can suggest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liver disease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BIL: Doctors may request bilirubin tests (along with other tests, especially when jaundice is present) to determine if liver damage exists.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CHE: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Cholinesterases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enzymes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involved in the proper functioning of the nervous system, Significantly decreased cholinesterase activity levels usually indicate excessive absorption of organo-phosphate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(pesticide)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compounds.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inherited deficiency and exposure to organophosphates, reduced cholinesterase levels can also be caused by chronic liver disease and malnutrition.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 (Gamma glutamyl transferase):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symptoms of liver injury include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jaundice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nausea, vomiting, abdominal (around the stomach area) swelling, abdominal pain, pruritus 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pruəráitəs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(severe itching), and tiredness.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 GGT levels indicate that something is going on with your liver but not specifically what. In general, the higher the level the greater the damage to your liver.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əˈspɑːteɪt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aminotransferase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aminostransferase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(AST) is an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enzyme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mostly in the liver, red blood cells, heart and other muscles. When liver, red blood cells, heart or muscle cells are injured, they release AST into the blood.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levels are usually not as high, often less than 4 times the highest normal level. In chronic hepatitis, AST often varies between normal and slightly increased, so doctors might request the test regularly to determine the pattern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levels of AST (more than 10 times the highest normal level) are usually due to a rapidly developing liver disease called acute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infection. 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Alanine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Very high levels of ALT (more than 10 times the highest normal level) are usually due to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acute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(short-term)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infection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AU" dirty="0"/>
          </a:p>
          <a:p>
            <a:endParaRPr lang="en-AU" dirty="0"/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Alkaline phosphatase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ˈ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fɒsfəteɪz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(ALP): Raised levels of ALP are usually due to a disorder of either the bone or liver.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CREA: Increased creatinine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kriǽtənìːn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in the blood suggest diseases that affect kidney function.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9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5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3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7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B89E-30AC-9A4D-93F3-BF0D8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>
                    <a:lumMod val="85000"/>
                    <a:lumOff val="15000"/>
                  </a:schemeClr>
                </a:solidFill>
              </a:rPr>
              <a:t>Sang DON Lee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F5452-FDFB-F340-89B9-2ED35981D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7668725" cy="3329581"/>
          </a:xfrm>
        </p:spPr>
        <p:txBody>
          <a:bodyPr>
            <a:normAutofit/>
          </a:bodyPr>
          <a:lstStyle/>
          <a:p>
            <a:r>
              <a:rPr lang="en-AU" dirty="0"/>
              <a:t>HEPATISIS C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7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19B-89C2-4243-AC29-CA5813D74D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96" y="480060"/>
            <a:ext cx="8067610" cy="59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0602-1D22-DE48-8322-062BE6138D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4" y="470490"/>
            <a:ext cx="8071225" cy="5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C789-8C68-8F41-81E3-866B067F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C950-FF4C-354B-884F-0162E886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Feature Selections</a:t>
            </a:r>
          </a:p>
          <a:p>
            <a:r>
              <a:rPr lang="en-AU" dirty="0"/>
              <a:t>Executed coefficient based on </a:t>
            </a:r>
            <a:r>
              <a:rPr lang="en-AU" dirty="0" err="1"/>
              <a:t>LogisticRegression</a:t>
            </a:r>
            <a:r>
              <a:rPr lang="en-AU" dirty="0"/>
              <a:t>(), SVC ()</a:t>
            </a:r>
          </a:p>
          <a:p>
            <a:r>
              <a:rPr lang="en-AU" dirty="0"/>
              <a:t>As the dataset contain multiclass categories, every class returns different co-efficiencies between the features</a:t>
            </a:r>
          </a:p>
          <a:p>
            <a:r>
              <a:rPr lang="en-AU" dirty="0"/>
              <a:t>Thus, applied all features (total 11) into each model</a:t>
            </a:r>
          </a:p>
        </p:txBody>
      </p:sp>
    </p:spTree>
    <p:extLst>
      <p:ext uri="{BB962C8B-B14F-4D97-AF65-F5344CB8AC3E}">
        <p14:creationId xmlns:p14="http://schemas.microsoft.com/office/powerpoint/2010/main" val="326663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CDE9-D262-FB4E-A2B3-D2A97D3FB4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53" y="2001290"/>
            <a:ext cx="3903364" cy="3844813"/>
          </a:xfrm>
          <a:prstGeom prst="rect">
            <a:avLst/>
          </a:prstGeom>
          <a:effectLst/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69B123A-BB69-A245-90BB-05853D5C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1167"/>
              </p:ext>
            </p:extLst>
          </p:nvPr>
        </p:nvGraphicFramePr>
        <p:xfrm>
          <a:off x="699042" y="1700784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0 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0.99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1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0.89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0.67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0.76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Macro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0.92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0.96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Weighted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Accuracy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0B23BA3-F8B6-C242-8983-7D3ED3C93E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128" y="4101322"/>
            <a:ext cx="3745840" cy="2312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E144E-A836-0847-ACF6-607ACCE0E8C5}"/>
              </a:ext>
            </a:extLst>
          </p:cNvPr>
          <p:cNvSpPr txBox="1"/>
          <p:nvPr/>
        </p:nvSpPr>
        <p:spPr>
          <a:xfrm>
            <a:off x="1333230" y="1320912"/>
            <a:ext cx="23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74BA-3F9E-ED4D-8A52-56DA5D231904}"/>
              </a:ext>
            </a:extLst>
          </p:cNvPr>
          <p:cNvSpPr txBox="1"/>
          <p:nvPr/>
        </p:nvSpPr>
        <p:spPr>
          <a:xfrm>
            <a:off x="2140532" y="4112022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2909B18-1253-E141-9EEA-DC4C0FDB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986"/>
              </p:ext>
            </p:extLst>
          </p:nvPr>
        </p:nvGraphicFramePr>
        <p:xfrm>
          <a:off x="735299" y="4492210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0.75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6D178E-49D8-EA41-9779-31C19E20CB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18" y="1372418"/>
            <a:ext cx="3768422" cy="232690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58EC77A-C9A9-9C4B-B81F-AA7D917E5AA6}"/>
              </a:ext>
            </a:extLst>
          </p:cNvPr>
          <p:cNvSpPr txBox="1">
            <a:spLocks/>
          </p:cNvSpPr>
          <p:nvPr/>
        </p:nvSpPr>
        <p:spPr>
          <a:xfrm>
            <a:off x="784960" y="428079"/>
            <a:ext cx="9186063" cy="785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Blood Donor vs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23820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6BF66-9062-ED49-ABFB-D84BAE26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AU" dirty="0"/>
              <a:t>Logistic Regression vs SVC (Multi-Class)</a:t>
            </a:r>
            <a:br>
              <a:rPr lang="en-AU" dirty="0"/>
            </a:br>
            <a:r>
              <a:rPr lang="en-AU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20D78-A0C7-A144-9D88-6815698F24E9}"/>
              </a:ext>
            </a:extLst>
          </p:cNvPr>
          <p:cNvSpPr txBox="1"/>
          <p:nvPr/>
        </p:nvSpPr>
        <p:spPr>
          <a:xfrm>
            <a:off x="2280066" y="278089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0F23-330F-334E-8B05-E9DFF3165076}"/>
              </a:ext>
            </a:extLst>
          </p:cNvPr>
          <p:cNvSpPr txBox="1"/>
          <p:nvPr/>
        </p:nvSpPr>
        <p:spPr>
          <a:xfrm>
            <a:off x="8719939" y="283203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8B04F0-4922-0140-BBD3-029B7B29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" y="3167618"/>
            <a:ext cx="5637887" cy="3690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C2A7F-859B-6449-8493-EDE1F98C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43" y="3167617"/>
            <a:ext cx="5525443" cy="36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264C-0E15-E042-9647-3B0C30E5862B}"/>
              </a:ext>
            </a:extLst>
          </p:cNvPr>
          <p:cNvSpPr txBox="1"/>
          <p:nvPr/>
        </p:nvSpPr>
        <p:spPr>
          <a:xfrm>
            <a:off x="1496291" y="617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5BC36-FE10-9641-B389-6B87FB6712F7}"/>
              </a:ext>
            </a:extLst>
          </p:cNvPr>
          <p:cNvSpPr txBox="1">
            <a:spLocks/>
          </p:cNvSpPr>
          <p:nvPr/>
        </p:nvSpPr>
        <p:spPr>
          <a:xfrm>
            <a:off x="863017" y="391856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ROC/AUC, Multi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9C3F-CB2A-8B4E-B78A-7980B912B61D}"/>
              </a:ext>
            </a:extLst>
          </p:cNvPr>
          <p:cNvSpPr txBox="1"/>
          <p:nvPr/>
        </p:nvSpPr>
        <p:spPr>
          <a:xfrm>
            <a:off x="2268914" y="170355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170BE-BE3A-5247-9828-814906FA29ED}"/>
              </a:ext>
            </a:extLst>
          </p:cNvPr>
          <p:cNvSpPr txBox="1"/>
          <p:nvPr/>
        </p:nvSpPr>
        <p:spPr>
          <a:xfrm>
            <a:off x="8626410" y="1703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3D5F9-5E7A-D74B-8FC5-3441081839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13" y="2054872"/>
            <a:ext cx="5722653" cy="3856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8AE79A-E40B-E846-9B1E-77505665E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939" y="2061901"/>
            <a:ext cx="5722654" cy="38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65-C2B8-924D-B41D-7676E5E6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F80F-EA63-E74E-AE26-E1FCCD1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Logistic Regression, and SVC performed somewhat very similar</a:t>
            </a:r>
          </a:p>
          <a:p>
            <a:r>
              <a:rPr lang="en-AU" dirty="0"/>
              <a:t>Strong performance on detecting the Blood Donor type vs any type of liver disease</a:t>
            </a:r>
          </a:p>
          <a:p>
            <a:r>
              <a:rPr lang="en-AU" dirty="0"/>
              <a:t>Predicting between the types implies some critical problems</a:t>
            </a:r>
          </a:p>
          <a:p>
            <a:pPr lvl="1"/>
            <a:r>
              <a:rPr lang="en-AU" dirty="0"/>
              <a:t>Type II Errors</a:t>
            </a:r>
          </a:p>
          <a:p>
            <a:r>
              <a:rPr lang="en-AU" dirty="0"/>
              <a:t>Next step is remodelling by injecting new sample data and evaluate the performance</a:t>
            </a:r>
          </a:p>
          <a:p>
            <a:r>
              <a:rPr lang="en-AU" dirty="0"/>
              <a:t>The models presented here are based on the Lab samples thus recommendation is to examine Biochemistry test </a:t>
            </a:r>
          </a:p>
          <a:p>
            <a:pPr lvl="1"/>
            <a:r>
              <a:rPr lang="en-AU" dirty="0"/>
              <a:t>Hep C Antibody and RNA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8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3855-1520-B049-939D-DDC25C7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8406-2F41-3F4E-B57D-D98C17E2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  <a:effectLst>
            <a:glow rad="825500">
              <a:schemeClr val="accent1">
                <a:alpha val="0"/>
              </a:schemeClr>
            </a:glow>
            <a:outerShdw dir="5760000" sx="1000" sy="1000" algn="ctr" rotWithShape="0">
              <a:srgbClr val="000000">
                <a:alpha val="30000"/>
              </a:srgbClr>
            </a:outerShdw>
            <a:reflection stA="3000" endPos="65000" dist="50800" dir="5400000" sy="-100000" algn="bl" rotWithShape="0"/>
          </a:effectLst>
        </p:spPr>
      </p:pic>
      <p:pic>
        <p:nvPicPr>
          <p:cNvPr id="6" name="Content Placeholder 5" descr="Tick">
            <a:extLst>
              <a:ext uri="{FF2B5EF4-FFF2-40B4-BE49-F238E27FC236}">
                <a16:creationId xmlns:a16="http://schemas.microsoft.com/office/drawing/2014/main" id="{FC5933F4-C207-244D-9FCB-060FC95B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12" y="3692029"/>
            <a:ext cx="616094" cy="616094"/>
          </a:xfr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BE3183F-D4A1-EB45-89F6-EC44F9385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706" y="4388658"/>
            <a:ext cx="616095" cy="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29D-AFF0-A741-B5F0-5D4572ED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84A49-EEEE-6E49-A05D-74B3AB755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796625"/>
              </p:ext>
            </p:extLst>
          </p:nvPr>
        </p:nvGraphicFramePr>
        <p:xfrm>
          <a:off x="1593966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40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325F-04E4-704C-9A18-BFF894F6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Hepatitis 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26A-ADC7-154C-BE13-6CABB25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 liver disease caused by the hepatitis C virus (HCV) </a:t>
            </a:r>
          </a:p>
          <a:p>
            <a:r>
              <a:rPr lang="en-AU" sz="2400" dirty="0"/>
              <a:t>A major cause of liver cancer</a:t>
            </a:r>
          </a:p>
          <a:p>
            <a:r>
              <a:rPr lang="en-AU" sz="2400" dirty="0"/>
              <a:t>Bloodborne virus</a:t>
            </a:r>
          </a:p>
          <a:p>
            <a:r>
              <a:rPr lang="en-AU" sz="2400" dirty="0"/>
              <a:t>Globally, an estimated 71 million people infected</a:t>
            </a:r>
          </a:p>
          <a:p>
            <a:r>
              <a:rPr lang="en-AU" sz="2400" dirty="0"/>
              <a:t>Chronical infection will develop cirrhosis or liver cancer</a:t>
            </a:r>
          </a:p>
          <a:p>
            <a:r>
              <a:rPr lang="en-AU" sz="2400" dirty="0"/>
              <a:t>WHO estimated that in 2016, approximately 399,000 people died from hepatitis C, mostly from cirrhosis and hepatocellular carcinoma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5AA5E-13F9-AE47-A3A6-591CF8BB5D76}"/>
              </a:ext>
            </a:extLst>
          </p:cNvPr>
          <p:cNvSpPr txBox="1"/>
          <p:nvPr/>
        </p:nvSpPr>
        <p:spPr>
          <a:xfrm>
            <a:off x="5055110" y="6211669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‘WHO: </a:t>
            </a:r>
          </a:p>
          <a:p>
            <a:r>
              <a:rPr lang="en-AU" dirty="0"/>
              <a:t>https://</a:t>
            </a:r>
            <a:r>
              <a:rPr lang="en-AU" dirty="0" err="1"/>
              <a:t>www.who.int</a:t>
            </a:r>
            <a:r>
              <a:rPr lang="en-AU" dirty="0"/>
              <a:t>/news-room/fact-sheets/detail/hepatitis-c</a:t>
            </a:r>
          </a:p>
        </p:txBody>
      </p:sp>
    </p:spTree>
    <p:extLst>
      <p:ext uri="{BB962C8B-B14F-4D97-AF65-F5344CB8AC3E}">
        <p14:creationId xmlns:p14="http://schemas.microsoft.com/office/powerpoint/2010/main" val="23096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48DCB6A-173C-E043-B015-D862C355C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9" y="2617785"/>
            <a:ext cx="4165600" cy="162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dirty="0">
                <a:solidFill>
                  <a:srgbClr val="EBEBEB"/>
                </a:solidFill>
              </a:rPr>
              <a:t>Common risk factors for Hepatitis C (US)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F3D8-8573-0E44-B508-6C359004BF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1535162"/>
            <a:ext cx="5449889" cy="3787672"/>
          </a:xfrm>
          <a:prstGeom prst="rect">
            <a:avLst/>
          </a:prstGeom>
          <a:effectLst/>
        </p:spPr>
      </p:pic>
      <p:sp>
        <p:nvSpPr>
          <p:cNvPr id="43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79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26F-16D9-9B4C-9A93-658804E3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A32A-16E6-C74B-9926-7EAF87FE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1" u="sng" dirty="0"/>
              <a:t>No effective vaccine</a:t>
            </a:r>
            <a:r>
              <a:rPr lang="en-AU" sz="2400" dirty="0"/>
              <a:t> against hepatitis C; however, research in this area is ongoing</a:t>
            </a:r>
          </a:p>
          <a:p>
            <a:r>
              <a:rPr lang="en-AU" sz="2400" dirty="0"/>
              <a:t>Antiviral medicines can cure more than 95% of persons with hepatitis C infection</a:t>
            </a:r>
          </a:p>
          <a:p>
            <a:r>
              <a:rPr lang="en-AU" sz="2400" dirty="0"/>
              <a:t>WHO announced that Hep C to be eliminated by 2030 by detecting potential patients</a:t>
            </a:r>
          </a:p>
          <a:p>
            <a:r>
              <a:rPr lang="en-AU" sz="2400" b="1" i="1" u="sng" dirty="0"/>
              <a:t>Can we then predict liver diseases from Biochemistry result and categorised them to liver disease type?</a:t>
            </a:r>
          </a:p>
        </p:txBody>
      </p:sp>
    </p:spTree>
    <p:extLst>
      <p:ext uri="{BB962C8B-B14F-4D97-AF65-F5344CB8AC3E}">
        <p14:creationId xmlns:p14="http://schemas.microsoft.com/office/powerpoint/2010/main" val="1157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Project Pipeline</a:t>
            </a:r>
            <a:endParaRPr lang="en-AU" dirty="0"/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583481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  <a:endParaRPr lang="en-GB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4470816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Analysis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2545938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6352312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8216954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165" y="2449673"/>
            <a:ext cx="914400" cy="9144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3240" y="2449673"/>
            <a:ext cx="914400" cy="9144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148" y="2449673"/>
            <a:ext cx="914400" cy="9144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10081596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2280" y="2449673"/>
            <a:ext cx="914400" cy="9144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4339" y="2470417"/>
            <a:ext cx="914400" cy="9144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247" y="24704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248-9610-AF47-B3C9-CF704A7F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2F1799-FA08-E946-AE25-F9B05DA77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56497"/>
              </p:ext>
            </p:extLst>
          </p:nvPr>
        </p:nvGraphicFramePr>
        <p:xfrm>
          <a:off x="1103311" y="1853248"/>
          <a:ext cx="9404723" cy="4324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7">
                  <a:extLst>
                    <a:ext uri="{9D8B030D-6E8A-4147-A177-3AD203B41FA5}">
                      <a16:colId xmlns:a16="http://schemas.microsoft.com/office/drawing/2014/main" val="18214316"/>
                    </a:ext>
                  </a:extLst>
                </a:gridCol>
                <a:gridCol w="7504226">
                  <a:extLst>
                    <a:ext uri="{9D8B030D-6E8A-4147-A177-3AD203B41FA5}">
                      <a16:colId xmlns:a16="http://schemas.microsoft.com/office/drawing/2014/main" val="1155519173"/>
                    </a:ext>
                  </a:extLst>
                </a:gridCol>
              </a:tblGrid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77847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UCI Machine Learning Repo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** https://</a:t>
                      </a:r>
                      <a:r>
                        <a:rPr lang="en-AU" dirty="0" err="1"/>
                        <a:t>archive.ics.uci.edu</a:t>
                      </a:r>
                      <a:r>
                        <a:rPr lang="en-AU" dirty="0"/>
                        <a:t>/ml/datasets/</a:t>
                      </a:r>
                      <a:r>
                        <a:rPr lang="en-AU" dirty="0" err="1"/>
                        <a:t>HCV+data</a:t>
                      </a:r>
                      <a:r>
                        <a:rPr lang="en-AU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5495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{5 Categories}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Blood Donor, Hepatitis C (including its progress ('just' Hepatitis C, Fibrosis, Cirrhosis)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029"/>
                  </a:ext>
                </a:extLst>
              </a:tr>
              <a:tr h="671063">
                <a:tc>
                  <a:txBody>
                    <a:bodyPr/>
                    <a:lstStyle/>
                    <a:p>
                      <a:r>
                        <a:rPr lang="en-AU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{Biochemistry Data}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ALB, ALP, AST, BIL, CHE, CHOL, CREA, GGT, PROT</a:t>
                      </a:r>
                      <a:r>
                        <a:rPr lang="en-US" altLang="ko-KR" dirty="0"/>
                        <a:t>, Age,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Sex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3056"/>
                  </a:ext>
                </a:extLst>
              </a:tr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2767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False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74 infected types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541 Blood Donor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Categories</a:t>
            </a:r>
            <a:br>
              <a:rPr lang="en-US" dirty="0"/>
            </a:br>
            <a:r>
              <a:rPr lang="en-US" dirty="0"/>
              <a:t>Blood Donors vs Liver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BFFB-99AE-6246-8264-6AB1BAD1D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2524"/>
            <a:ext cx="5840583" cy="430743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2783-9814-4D49-9367-6BCB129E8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20" y="2476884"/>
            <a:ext cx="5840584" cy="43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6104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Blood Donors &amp; each Liver disease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6F80-4F7D-844F-A94D-E9216BE2D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45" y="2297353"/>
            <a:ext cx="6035452" cy="441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B84E8-43E6-CA4A-9866-2D57AE941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592" y="2297313"/>
            <a:ext cx="6035453" cy="44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902</Words>
  <Application>Microsoft Macintosh PowerPoint</Application>
  <PresentationFormat>Widescreen</PresentationFormat>
  <Paragraphs>154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Twentieth Century</vt:lpstr>
      <vt:lpstr>Arial</vt:lpstr>
      <vt:lpstr>Calibri</vt:lpstr>
      <vt:lpstr>Century Gothic</vt:lpstr>
      <vt:lpstr>Wingdings 3</vt:lpstr>
      <vt:lpstr>Ion</vt:lpstr>
      <vt:lpstr>HEPATISIS C Detection</vt:lpstr>
      <vt:lpstr>AGENDA</vt:lpstr>
      <vt:lpstr>What is Hepatitis C? </vt:lpstr>
      <vt:lpstr>Common risk factors for Hepatitis C (US)</vt:lpstr>
      <vt:lpstr>Problems and Question</vt:lpstr>
      <vt:lpstr>Project Pipeline</vt:lpstr>
      <vt:lpstr>Data Set</vt:lpstr>
      <vt:lpstr>Categories Blood Donors vs Liver Diseases</vt:lpstr>
      <vt:lpstr>Blood Donors &amp; each Liver disease type</vt:lpstr>
      <vt:lpstr>PowerPoint Presentation</vt:lpstr>
      <vt:lpstr>PowerPoint Presentation</vt:lpstr>
      <vt:lpstr>Feature Selections</vt:lpstr>
      <vt:lpstr>PowerPoint Presentation</vt:lpstr>
      <vt:lpstr>Logistic Regression vs SVC (Multi-Class) Confusion Matrix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HEPATISIS C Detection</dc:title>
  <dc:creator>Don L</dc:creator>
  <cp:lastModifiedBy>Don L</cp:lastModifiedBy>
  <cp:revision>11</cp:revision>
  <dcterms:created xsi:type="dcterms:W3CDTF">2020-09-18T06:35:02Z</dcterms:created>
  <dcterms:modified xsi:type="dcterms:W3CDTF">2020-09-18T08:59:18Z</dcterms:modified>
</cp:coreProperties>
</file>